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4" r:id="rId1"/>
  </p:sldMasterIdLst>
  <p:handoutMasterIdLst>
    <p:handoutMasterId r:id="rId20"/>
  </p:handoutMasterIdLst>
  <p:sldIdLst>
    <p:sldId id="256" r:id="rId2"/>
    <p:sldId id="257" r:id="rId3"/>
    <p:sldId id="273" r:id="rId4"/>
    <p:sldId id="274" r:id="rId5"/>
    <p:sldId id="262" r:id="rId6"/>
    <p:sldId id="267" r:id="rId7"/>
    <p:sldId id="258" r:id="rId8"/>
    <p:sldId id="259" r:id="rId9"/>
    <p:sldId id="269" r:id="rId10"/>
    <p:sldId id="276" r:id="rId11"/>
    <p:sldId id="272" r:id="rId12"/>
    <p:sldId id="263" r:id="rId13"/>
    <p:sldId id="264" r:id="rId14"/>
    <p:sldId id="265" r:id="rId15"/>
    <p:sldId id="266" r:id="rId16"/>
    <p:sldId id="260" r:id="rId17"/>
    <p:sldId id="261" r:id="rId18"/>
    <p:sldId id="268" r:id="rId19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90407-5694-4CC2-B9CE-B9427AEDEC85}" type="datetimeFigureOut">
              <a:rPr lang="en-US" smtClean="0"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C9319-E5C2-4F38-ABF1-D4C5FD516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66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9995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18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8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9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645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89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711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36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6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52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4/1/2019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650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4/1/2019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52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Gi7FmHv00I" TargetMode="External"/><Relationship Id="rId2" Type="http://schemas.openxmlformats.org/officeDocument/2006/relationships/hyperlink" Target="https://www.youtube.com/watch?v=viACpJLM_t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tsn.org/sites/default/files/resources/complex_trauma_caregivers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estart.com.au/self-care-for-parents-and-caregivers-of-children/" TargetMode="External"/><Relationship Id="rId2" Type="http://schemas.openxmlformats.org/officeDocument/2006/relationships/hyperlink" Target="https://www.kcsl.org/PDFs/TipCards2014/Half_Self%20Care%20for%20Kinship%20Caregivers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11project.org/agencies/" TargetMode="External"/><Relationship Id="rId2" Type="http://schemas.openxmlformats.org/officeDocument/2006/relationships/hyperlink" Target="https://careportal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sunbeamfamilyservices.org/senior-services/caregiver-fundamentals-program/grandparents-raising-grandchildren/" TargetMode="External"/><Relationship Id="rId13" Type="http://schemas.openxmlformats.org/officeDocument/2006/relationships/hyperlink" Target="https://careportal.org/" TargetMode="External"/><Relationship Id="rId3" Type="http://schemas.openxmlformats.org/officeDocument/2006/relationships/hyperlink" Target="https://www.fosteringsweetdreams.com/" TargetMode="External"/><Relationship Id="rId7" Type="http://schemas.openxmlformats.org/officeDocument/2006/relationships/hyperlink" Target="https://okfosters.org/" TargetMode="External"/><Relationship Id="rId12" Type="http://schemas.openxmlformats.org/officeDocument/2006/relationships/hyperlink" Target="https://okcountycasa.org/" TargetMode="External"/><Relationship Id="rId2" Type="http://schemas.openxmlformats.org/officeDocument/2006/relationships/hyperlink" Target="https://www.211oklahoma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utitforward.org/" TargetMode="External"/><Relationship Id="rId11" Type="http://schemas.openxmlformats.org/officeDocument/2006/relationships/hyperlink" Target="http://www.calebscausefoundation.org/" TargetMode="External"/><Relationship Id="rId5" Type="http://schemas.openxmlformats.org/officeDocument/2006/relationships/hyperlink" Target="https://allthingsbabyok.com/" TargetMode="External"/><Relationship Id="rId10" Type="http://schemas.openxmlformats.org/officeDocument/2006/relationships/hyperlink" Target="http://okc.cleatsforkids.org/" TargetMode="External"/><Relationship Id="rId4" Type="http://schemas.openxmlformats.org/officeDocument/2006/relationships/hyperlink" Target="https://citizenscaringforchildren.org/" TargetMode="External"/><Relationship Id="rId9" Type="http://schemas.openxmlformats.org/officeDocument/2006/relationships/hyperlink" Target="http://www.northcare.com/" TargetMode="External"/><Relationship Id="rId14" Type="http://schemas.openxmlformats.org/officeDocument/2006/relationships/hyperlink" Target="http://www.okdhs.org/aboutus/comm/Pages/faq.asp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f.hhs.gov/cb/resource/child-welfare-podcast-supporting-kinship-caregivers-part1" TargetMode="External"/><Relationship Id="rId2" Type="http://schemas.openxmlformats.org/officeDocument/2006/relationships/hyperlink" Target="http://www.grandfamilies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ecf.org/blog/resources-for-foster-parents/?msclkid=9a8ff74fdf5b14190e00abd457044d29&amp;utm_source=bing&amp;utm_medium=cpc&amp;utm_campaign=Foster%20Care%20Resources&amp;utm_term=foster%20parent%20resource&amp;utm_content=Foster%20Parents/" TargetMode="External"/><Relationship Id="rId5" Type="http://schemas.openxmlformats.org/officeDocument/2006/relationships/hyperlink" Target="https://newfoundva.org/images/stories/documents/TheGrandKinGuide_lowres.pdf" TargetMode="External"/><Relationship Id="rId4" Type="http://schemas.openxmlformats.org/officeDocument/2006/relationships/hyperlink" Target="https://www.acf.hhs.gov/cb/resource/child-welfare-podcast-supporting-kinship-caregivers-part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arp.org/relationships/friends-family/info-08-2011/grandfamilies-guide-getting-started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Supporting kinship caregivers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Debra Hecht, OUHSC</a:t>
            </a:r>
          </a:p>
          <a:p>
            <a:r>
              <a:rPr lang="en-US" dirty="0" smtClean="0"/>
              <a:t>Melissa Morgan, </a:t>
            </a:r>
            <a:r>
              <a:rPr lang="en-US" dirty="0" err="1" smtClean="0"/>
              <a:t>NorthCare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342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from Kinship Caregivers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274320" lvl="1" indent="0">
              <a:buNone/>
            </a:pPr>
            <a:endParaRPr lang="en-US" sz="2400" dirty="0"/>
          </a:p>
          <a:p>
            <a:r>
              <a:rPr lang="en-US" sz="2400" u="sng" dirty="0">
                <a:hlinkClick r:id="rId2"/>
              </a:rPr>
              <a:t>https://www.youtube.com/watch?v=viACpJLM_ts</a:t>
            </a:r>
            <a:endParaRPr lang="en-US" sz="2400" dirty="0"/>
          </a:p>
          <a:p>
            <a:pPr lvl="2"/>
            <a:r>
              <a:rPr lang="en-US" sz="2000" dirty="0"/>
              <a:t>Oklahoma </a:t>
            </a:r>
            <a:r>
              <a:rPr lang="en-US" sz="2000" dirty="0" smtClean="0"/>
              <a:t>families</a:t>
            </a:r>
          </a:p>
          <a:p>
            <a:pPr lvl="2"/>
            <a:r>
              <a:rPr lang="en-US" sz="2000" dirty="0" smtClean="0"/>
              <a:t>From 2014</a:t>
            </a:r>
            <a:endParaRPr lang="en-US" sz="2000" dirty="0"/>
          </a:p>
          <a:p>
            <a:r>
              <a:rPr lang="en-US" sz="2400" dirty="0">
                <a:hlinkClick r:id="rId3"/>
              </a:rPr>
              <a:t>https://www.youtube.com/watch?v=4Gi7FmHv00I</a:t>
            </a:r>
            <a:r>
              <a:rPr lang="en-US" sz="2400" dirty="0"/>
              <a:t> </a:t>
            </a:r>
          </a:p>
          <a:p>
            <a:pPr lvl="1"/>
            <a:r>
              <a:rPr lang="en-US" sz="2400" dirty="0"/>
              <a:t>start at 3:19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3369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Children who Experienced Trauma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37360"/>
            <a:ext cx="9872871" cy="473825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Children usually are removed due to neglect or experiencing or witnessing violence, which can include parent not being able to care for child</a:t>
            </a:r>
          </a:p>
          <a:p>
            <a:r>
              <a:rPr lang="en-US" dirty="0" smtClean="0"/>
              <a:t>Anger</a:t>
            </a:r>
            <a:r>
              <a:rPr lang="en-US" dirty="0"/>
              <a:t>, irritability, or mood </a:t>
            </a:r>
            <a:r>
              <a:rPr lang="en-US" dirty="0" smtClean="0"/>
              <a:t>swings</a:t>
            </a:r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adness</a:t>
            </a:r>
            <a:r>
              <a:rPr lang="en-US" dirty="0"/>
              <a:t>, depression, or </a:t>
            </a:r>
            <a:r>
              <a:rPr lang="en-US" dirty="0" smtClean="0"/>
              <a:t>regression</a:t>
            </a:r>
          </a:p>
          <a:p>
            <a:r>
              <a:rPr lang="en-US" dirty="0"/>
              <a:t>W</a:t>
            </a:r>
            <a:r>
              <a:rPr lang="en-US" dirty="0" smtClean="0"/>
              <a:t>ithdrawal </a:t>
            </a:r>
            <a:r>
              <a:rPr lang="en-US" dirty="0"/>
              <a:t>from friends, family, or typical childhood social </a:t>
            </a:r>
            <a:r>
              <a:rPr lang="en-US" dirty="0" smtClean="0"/>
              <a:t>interactions</a:t>
            </a: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nxiety</a:t>
            </a:r>
            <a:r>
              <a:rPr lang="en-US" dirty="0"/>
              <a:t>, helplessness, fear, guilt, self-loathing/blaming themselves, or difficulty in </a:t>
            </a:r>
            <a:r>
              <a:rPr lang="en-US" dirty="0" smtClean="0"/>
              <a:t>concentrating</a:t>
            </a:r>
            <a:endParaRPr lang="en-US" dirty="0"/>
          </a:p>
          <a:p>
            <a:r>
              <a:rPr lang="en-US" dirty="0"/>
              <a:t>Insomnia </a:t>
            </a:r>
          </a:p>
          <a:p>
            <a:r>
              <a:rPr lang="en-US" dirty="0" smtClean="0"/>
              <a:t>Nightmares</a:t>
            </a:r>
          </a:p>
          <a:p>
            <a:r>
              <a:rPr lang="en-US" dirty="0" smtClean="0"/>
              <a:t>Physical complaints</a:t>
            </a:r>
          </a:p>
          <a:p>
            <a:r>
              <a:rPr lang="en-US" dirty="0" smtClean="0"/>
              <a:t>Bed-wetting</a:t>
            </a:r>
          </a:p>
          <a:p>
            <a:r>
              <a:rPr lang="en-US" dirty="0">
                <a:hlinkClick r:id="rId2"/>
              </a:rPr>
              <a:t>https://www.nctsn.org/sites/default/files/resources//complex_trauma_caregivers.pdf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714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Trauma Informed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Extremely important to have a supportive, consistent adult to help mitigate the impact of trauma</a:t>
            </a:r>
          </a:p>
          <a:p>
            <a:pPr lvl="1"/>
            <a:r>
              <a:rPr lang="en-US" dirty="0" smtClean="0"/>
              <a:t>Daily routines are important, especially around transitions and visits</a:t>
            </a:r>
          </a:p>
          <a:p>
            <a:r>
              <a:rPr lang="en-US" dirty="0" smtClean="0"/>
              <a:t>Caregivers and others around the children need to know the possible impact of trauma on behavior and mood and understand the child(</a:t>
            </a:r>
            <a:r>
              <a:rPr lang="en-US" dirty="0" err="1" smtClean="0"/>
              <a:t>ren</a:t>
            </a:r>
            <a:r>
              <a:rPr lang="en-US" dirty="0" smtClean="0"/>
              <a:t>)’s responses </a:t>
            </a:r>
          </a:p>
          <a:p>
            <a:pPr lvl="1"/>
            <a:r>
              <a:rPr lang="en-US" dirty="0" smtClean="0"/>
              <a:t>React with compassion, not anger and punishment</a:t>
            </a:r>
          </a:p>
          <a:p>
            <a:pPr lvl="1"/>
            <a:r>
              <a:rPr lang="en-US" dirty="0" smtClean="0"/>
              <a:t>Try to predict difficult times and have a plan in advance</a:t>
            </a:r>
          </a:p>
          <a:p>
            <a:r>
              <a:rPr lang="en-US" dirty="0" smtClean="0"/>
              <a:t>Work closely with your child’s school</a:t>
            </a:r>
          </a:p>
          <a:p>
            <a:r>
              <a:rPr lang="en-US" dirty="0" smtClean="0"/>
              <a:t>If symptoms are consistent over time or are significantly impacting the child(</a:t>
            </a:r>
            <a:r>
              <a:rPr lang="en-US" dirty="0" err="1" smtClean="0"/>
              <a:t>ren</a:t>
            </a:r>
            <a:r>
              <a:rPr lang="en-US" dirty="0" smtClean="0"/>
              <a:t>)’s daily functioning, an assessment by a trauma informed provider is indicated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Considerations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1641764"/>
            <a:ext cx="9914435" cy="452628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INFORMAL</a:t>
            </a:r>
            <a:endParaRPr lang="en-US" dirty="0" smtClean="0"/>
          </a:p>
          <a:p>
            <a:pPr lvl="1"/>
            <a:r>
              <a:rPr lang="en-US" dirty="0" smtClean="0"/>
              <a:t>Need permission from legal guardian to bring child(</a:t>
            </a:r>
            <a:r>
              <a:rPr lang="en-US" dirty="0" err="1" smtClean="0"/>
              <a:t>ren</a:t>
            </a:r>
            <a:r>
              <a:rPr lang="en-US" dirty="0" smtClean="0"/>
              <a:t>) to doctor appointments, enroll in school, etc. </a:t>
            </a:r>
          </a:p>
          <a:p>
            <a:pPr lvl="1"/>
            <a:r>
              <a:rPr lang="en-US" dirty="0" smtClean="0"/>
              <a:t>Specific requirements can differ state to state</a:t>
            </a:r>
          </a:p>
          <a:p>
            <a:pPr lvl="1"/>
            <a:r>
              <a:rPr lang="en-US" dirty="0" smtClean="0"/>
              <a:t>Medical insurance for children </a:t>
            </a:r>
          </a:p>
          <a:p>
            <a:pPr lvl="1"/>
            <a:r>
              <a:rPr lang="en-US" dirty="0" smtClean="0"/>
              <a:t>May need to go to court to get documentation</a:t>
            </a:r>
          </a:p>
          <a:p>
            <a:pPr lvl="2"/>
            <a:r>
              <a:rPr lang="en-US" dirty="0" smtClean="0"/>
              <a:t>Legal fees</a:t>
            </a:r>
          </a:p>
          <a:p>
            <a:pPr lvl="1"/>
            <a:r>
              <a:rPr lang="en-US" dirty="0" smtClean="0"/>
              <a:t>Caregiver agreement/guardianship can be dissolved at request of biological parent(s) </a:t>
            </a:r>
          </a:p>
          <a:p>
            <a:r>
              <a:rPr lang="en-US" b="1" dirty="0" smtClean="0"/>
              <a:t>FORMAL</a:t>
            </a:r>
          </a:p>
          <a:p>
            <a:pPr lvl="1"/>
            <a:r>
              <a:rPr lang="en-US" dirty="0" smtClean="0"/>
              <a:t>DHS is the guardian of the child(</a:t>
            </a:r>
            <a:r>
              <a:rPr lang="en-US" dirty="0" err="1" smtClean="0"/>
              <a:t>ren</a:t>
            </a:r>
            <a:r>
              <a:rPr lang="en-US" dirty="0" smtClean="0"/>
              <a:t>) and has the ultimate say in all decisions</a:t>
            </a:r>
          </a:p>
          <a:p>
            <a:pPr lvl="1"/>
            <a:r>
              <a:rPr lang="en-US" dirty="0" smtClean="0"/>
              <a:t>Legal fees covered for guardianship and adoption</a:t>
            </a:r>
          </a:p>
          <a:p>
            <a:pPr lvl="1"/>
            <a:r>
              <a:rPr lang="en-US" dirty="0" smtClean="0"/>
              <a:t>Documentation provided for school, doctors, etc.</a:t>
            </a:r>
          </a:p>
          <a:p>
            <a:pPr lvl="1"/>
            <a:r>
              <a:rPr lang="en-US" dirty="0" smtClean="0"/>
              <a:t>Will have more formal home visits and court appearances required</a:t>
            </a:r>
          </a:p>
          <a:p>
            <a:pPr lvl="2"/>
            <a:r>
              <a:rPr lang="en-US" dirty="0" smtClean="0"/>
              <a:t>Length of the case depends on biological parents(s) success related to recovery, stability, completion of their court ordered service plan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868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Custody Options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0858"/>
            <a:ext cx="9872871" cy="442514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Guardianship</a:t>
            </a:r>
          </a:p>
          <a:p>
            <a:pPr lvl="1"/>
            <a:r>
              <a:rPr lang="en-US" dirty="0" smtClean="0"/>
              <a:t>Usually has numerous state statutes covering this topic</a:t>
            </a:r>
          </a:p>
          <a:p>
            <a:pPr lvl="1"/>
            <a:r>
              <a:rPr lang="en-US" dirty="0" smtClean="0"/>
              <a:t>Probate Court</a:t>
            </a:r>
          </a:p>
          <a:p>
            <a:pPr lvl="1"/>
            <a:r>
              <a:rPr lang="en-US" dirty="0" smtClean="0"/>
              <a:t>Usually involves background checks (criminal and child abuse registries)</a:t>
            </a:r>
          </a:p>
          <a:p>
            <a:pPr lvl="1"/>
            <a:r>
              <a:rPr lang="en-US" dirty="0" smtClean="0"/>
              <a:t>Either need parental consent or to show extraordinary circumstances (e.g., parental substance abuse, abandonment, etc.) in petition</a:t>
            </a:r>
          </a:p>
          <a:p>
            <a:pPr lvl="2"/>
            <a:r>
              <a:rPr lang="en-US" dirty="0" smtClean="0"/>
              <a:t>Does not impact parental rights</a:t>
            </a:r>
            <a:endParaRPr lang="en-US" dirty="0"/>
          </a:p>
          <a:p>
            <a:r>
              <a:rPr lang="en-US" b="1" dirty="0" smtClean="0"/>
              <a:t>Legal Custody</a:t>
            </a:r>
          </a:p>
          <a:p>
            <a:pPr lvl="1"/>
            <a:r>
              <a:rPr lang="en-US" dirty="0" smtClean="0"/>
              <a:t>Juvenile Court</a:t>
            </a:r>
          </a:p>
          <a:p>
            <a:pPr lvl="1"/>
            <a:r>
              <a:rPr lang="en-US" dirty="0"/>
              <a:t>Either need parental consent or to show extraordinary circumstances (e.g., parental substance abuse, abandonment, etc.) in </a:t>
            </a:r>
            <a:r>
              <a:rPr lang="en-US" dirty="0" smtClean="0"/>
              <a:t>petition</a:t>
            </a:r>
          </a:p>
          <a:p>
            <a:pPr lvl="2"/>
            <a:r>
              <a:rPr lang="en-US" dirty="0" smtClean="0"/>
              <a:t>Can impact parental rights</a:t>
            </a:r>
          </a:p>
          <a:p>
            <a:r>
              <a:rPr lang="en-US" b="1" dirty="0" smtClean="0"/>
              <a:t>Adoption</a:t>
            </a:r>
          </a:p>
          <a:p>
            <a:pPr lvl="2"/>
            <a:r>
              <a:rPr lang="en-US" dirty="0" smtClean="0"/>
              <a:t>Does impact parental rights and requires either voluntary relinquishment or involuntary termination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586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Importance of Self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828800"/>
            <a:ext cx="9872871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Caregivers need a break from the </a:t>
            </a:r>
            <a:r>
              <a:rPr lang="en-US" dirty="0"/>
              <a:t>children. Caregivers are giving up some of their freedom to care for these children; it changes their role in life</a:t>
            </a:r>
          </a:p>
          <a:p>
            <a:pPr lvl="1"/>
            <a:r>
              <a:rPr lang="en-US" dirty="0" smtClean="0"/>
              <a:t>Enable caregivers to take some time for themselves, and as a couple.</a:t>
            </a:r>
          </a:p>
          <a:p>
            <a:r>
              <a:rPr lang="en-US" dirty="0" smtClean="0"/>
              <a:t>They may not ask for help – need to offer it</a:t>
            </a:r>
          </a:p>
          <a:p>
            <a:r>
              <a:rPr lang="en-US" dirty="0" smtClean="0"/>
              <a:t>Need to feel supported and have someone to listen to them without judgement</a:t>
            </a:r>
          </a:p>
          <a:p>
            <a:r>
              <a:rPr lang="en-US" dirty="0" smtClean="0"/>
              <a:t>Take time to enjoy the children – incorporate some fun activities into the week.</a:t>
            </a:r>
          </a:p>
          <a:p>
            <a:r>
              <a:rPr lang="en-US" dirty="0" smtClean="0"/>
              <a:t>Pay attention to effects of stress on physical and mental health of caregiver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www.kcsl.org/PDFs/TipCards2014/Half_Self%20Care%20for%20Kinship%20Caregivers.pdf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http://securestart.com.au/self-care-for-parents-and-caregivers-of-children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593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can we help?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29047"/>
            <a:ext cx="9872871" cy="45138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Care Portal</a:t>
            </a:r>
          </a:p>
          <a:p>
            <a:pPr lvl="1"/>
            <a:r>
              <a:rPr lang="en-US" dirty="0" smtClean="0"/>
              <a:t>Churches sign up to help answer requests of foster families in Oklahoma</a:t>
            </a:r>
          </a:p>
          <a:p>
            <a:pPr lvl="1"/>
            <a:r>
              <a:rPr lang="en-US" dirty="0" smtClean="0"/>
              <a:t>More information about how you can help is at </a:t>
            </a:r>
            <a:r>
              <a:rPr lang="en-US" dirty="0">
                <a:hlinkClick r:id="rId2"/>
              </a:rPr>
              <a:t>https://careportal.org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and </a:t>
            </a:r>
            <a:r>
              <a:rPr lang="en-US" dirty="0">
                <a:hlinkClick r:id="rId3"/>
              </a:rPr>
              <a:t>http://www.111project.org/agencies/</a:t>
            </a:r>
            <a:endParaRPr lang="en-US" dirty="0" smtClean="0"/>
          </a:p>
          <a:p>
            <a:pPr lvl="1"/>
            <a:r>
              <a:rPr lang="en-US" dirty="0" smtClean="0"/>
              <a:t>Having an available stash of car seats, clothes, sporting equipment, benevolence funds available for families who may need it on short notice</a:t>
            </a:r>
          </a:p>
          <a:p>
            <a:pPr lvl="2"/>
            <a:r>
              <a:rPr lang="en-US" sz="2000" dirty="0" smtClean="0"/>
              <a:t>Hosting/sponsoring baby showers, back-to-school events, parent night out, volunteer, etc. </a:t>
            </a:r>
          </a:p>
          <a:p>
            <a:r>
              <a:rPr lang="en-US" dirty="0" smtClean="0"/>
              <a:t>Having a resource book with legal information, resources, etc. for kinship caregivers</a:t>
            </a:r>
          </a:p>
          <a:p>
            <a:r>
              <a:rPr lang="en-US" dirty="0" smtClean="0"/>
              <a:t>Tangible support to kinship families: could include carpooling, babysitting, meals, running errands for the family, etc.</a:t>
            </a:r>
          </a:p>
          <a:p>
            <a:r>
              <a:rPr lang="en-US" dirty="0" smtClean="0"/>
              <a:t>Ask – “How can I help?”</a:t>
            </a:r>
          </a:p>
          <a:p>
            <a:r>
              <a:rPr lang="en-US" dirty="0" smtClean="0"/>
              <a:t>LISTEN when the kinship caregivers need to talk and share what they are experiencing</a:t>
            </a:r>
          </a:p>
          <a:p>
            <a:pPr lvl="1"/>
            <a:r>
              <a:rPr lang="en-US" dirty="0" smtClean="0"/>
              <a:t>Don’t tell them that they are “saints.”  Although this is meant as a compliment, it can make it harder for them to admit they are frustrated, struggling, or need help.</a:t>
            </a:r>
          </a:p>
          <a:p>
            <a:pPr lvl="1"/>
            <a:r>
              <a:rPr lang="en-US" dirty="0" smtClean="0"/>
              <a:t>Be careful not to “take sides” and speak poorly of the biological parents.  Situations change quickly.  Just listen.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315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827" y="609600"/>
            <a:ext cx="9906693" cy="1021773"/>
          </a:xfrm>
        </p:spPr>
        <p:txBody>
          <a:bodyPr/>
          <a:lstStyle/>
          <a:p>
            <a:r>
              <a:rPr lang="en-US" b="1" dirty="0" smtClean="0"/>
              <a:t>Resources available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309" y="1589809"/>
            <a:ext cx="10099963" cy="4966855"/>
          </a:xfrm>
        </p:spPr>
        <p:txBody>
          <a:bodyPr numCol="2">
            <a:normAutofit/>
          </a:bodyPr>
          <a:lstStyle/>
          <a:p>
            <a:pPr marL="45720" indent="0">
              <a:buNone/>
            </a:pPr>
            <a:r>
              <a:rPr lang="en-US" sz="1600" u="sng" dirty="0" smtClean="0"/>
              <a:t>Families:</a:t>
            </a:r>
          </a:p>
          <a:p>
            <a:r>
              <a:rPr lang="en-US" sz="1600" dirty="0" smtClean="0"/>
              <a:t>211 </a:t>
            </a:r>
            <a:r>
              <a:rPr lang="en-US" sz="1600" dirty="0">
                <a:hlinkClick r:id="rId2"/>
              </a:rPr>
              <a:t>https://www.211oklahoma.org/</a:t>
            </a:r>
            <a:endParaRPr lang="en-US" sz="1600" dirty="0" smtClean="0"/>
          </a:p>
          <a:p>
            <a:r>
              <a:rPr lang="en-US" sz="1600" dirty="0" smtClean="0"/>
              <a:t>Fostering Sweet Dreams Foundation </a:t>
            </a:r>
            <a:r>
              <a:rPr lang="en-US" sz="1600" dirty="0">
                <a:hlinkClick r:id="rId3"/>
              </a:rPr>
              <a:t>https://www.fosteringsweetdreams.com/</a:t>
            </a:r>
            <a:endParaRPr lang="en-US" sz="1600" dirty="0" smtClean="0"/>
          </a:p>
          <a:p>
            <a:r>
              <a:rPr lang="en-US" sz="1600" dirty="0" smtClean="0"/>
              <a:t>Citizens Caring for Children </a:t>
            </a:r>
            <a:r>
              <a:rPr lang="en-US" sz="1600" dirty="0">
                <a:hlinkClick r:id="rId4"/>
              </a:rPr>
              <a:t>https://citizenscaringforchildren.org/</a:t>
            </a:r>
            <a:endParaRPr lang="en-US" sz="1600" dirty="0" smtClean="0"/>
          </a:p>
          <a:p>
            <a:r>
              <a:rPr lang="en-US" sz="1600" dirty="0" smtClean="0"/>
              <a:t>All Things Baby </a:t>
            </a:r>
            <a:r>
              <a:rPr lang="en-US" sz="1600" dirty="0">
                <a:hlinkClick r:id="rId5"/>
              </a:rPr>
              <a:t>https://allthingsbabyok.com</a:t>
            </a:r>
            <a:r>
              <a:rPr lang="en-US" sz="1600" dirty="0" smtClean="0">
                <a:hlinkClick r:id="rId5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Cut It Forward </a:t>
            </a:r>
            <a:r>
              <a:rPr lang="en-US" sz="1600" dirty="0">
                <a:hlinkClick r:id="rId6"/>
              </a:rPr>
              <a:t>https://www.cutitforward.org/</a:t>
            </a:r>
            <a:endParaRPr lang="en-US" sz="1600" dirty="0" smtClean="0"/>
          </a:p>
          <a:p>
            <a:r>
              <a:rPr lang="en-US" sz="1600" dirty="0" smtClean="0"/>
              <a:t>Oklahoma Fosters </a:t>
            </a:r>
            <a:r>
              <a:rPr lang="en-US" sz="1600" dirty="0">
                <a:hlinkClick r:id="rId7"/>
              </a:rPr>
              <a:t>https://okfosters.org</a:t>
            </a:r>
            <a:r>
              <a:rPr lang="en-US" sz="1600" dirty="0" smtClean="0">
                <a:hlinkClick r:id="rId7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Sunbeam </a:t>
            </a:r>
            <a:r>
              <a:rPr lang="en-US" sz="1600" dirty="0">
                <a:hlinkClick r:id="rId8"/>
              </a:rPr>
              <a:t>https://sunbeamfamilyservices.org/senior-services/caregiver-fundamentals-program/grandparents-raising-grandchildren</a:t>
            </a:r>
            <a:r>
              <a:rPr lang="en-US" sz="1600" dirty="0" smtClean="0">
                <a:hlinkClick r:id="rId8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Family KINnections </a:t>
            </a:r>
            <a:r>
              <a:rPr lang="en-US" sz="1600" dirty="0">
                <a:hlinkClick r:id="rId9"/>
              </a:rPr>
              <a:t>http://www.northcare.com</a:t>
            </a:r>
            <a:r>
              <a:rPr lang="en-US" sz="1600" dirty="0" smtClean="0">
                <a:hlinkClick r:id="rId9"/>
              </a:rPr>
              <a:t>/</a:t>
            </a:r>
            <a:endParaRPr lang="en-US" sz="1600" dirty="0" smtClean="0"/>
          </a:p>
          <a:p>
            <a:r>
              <a:rPr lang="en-US" sz="1600" dirty="0"/>
              <a:t>Cleats for Kids </a:t>
            </a:r>
            <a:r>
              <a:rPr lang="en-US" sz="1600" dirty="0">
                <a:hlinkClick r:id="rId10"/>
              </a:rPr>
              <a:t>http://okc.cleatsforkids.org/</a:t>
            </a:r>
            <a:endParaRPr lang="en-US" sz="1600" dirty="0"/>
          </a:p>
          <a:p>
            <a:pPr marL="45720" indent="0">
              <a:buNone/>
            </a:pPr>
            <a:r>
              <a:rPr lang="en-US" sz="1600" u="sng" dirty="0" smtClean="0"/>
              <a:t>Community Partners: </a:t>
            </a:r>
            <a:endParaRPr lang="en-US" sz="1600" dirty="0"/>
          </a:p>
          <a:p>
            <a:r>
              <a:rPr lang="en-US" sz="1600" dirty="0" smtClean="0"/>
              <a:t>Caleb’s </a:t>
            </a:r>
            <a:r>
              <a:rPr lang="en-US" sz="1600" dirty="0"/>
              <a:t>Cause </a:t>
            </a:r>
            <a:r>
              <a:rPr lang="en-US" sz="1600" dirty="0">
                <a:hlinkClick r:id="rId11"/>
              </a:rPr>
              <a:t>http://www.calebscausefoundation.org</a:t>
            </a:r>
            <a:r>
              <a:rPr lang="en-US" sz="1600" dirty="0" smtClean="0">
                <a:hlinkClick r:id="rId11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CASA </a:t>
            </a:r>
            <a:r>
              <a:rPr lang="en-US" sz="1600" dirty="0">
                <a:hlinkClick r:id="rId12"/>
              </a:rPr>
              <a:t>https://okcountycasa.org</a:t>
            </a:r>
            <a:r>
              <a:rPr lang="en-US" sz="1600" dirty="0" smtClean="0">
                <a:hlinkClick r:id="rId12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Care Portal </a:t>
            </a:r>
            <a:r>
              <a:rPr lang="en-US" sz="1600" dirty="0">
                <a:hlinkClick r:id="rId13"/>
              </a:rPr>
              <a:t>https://careportal.org</a:t>
            </a:r>
            <a:r>
              <a:rPr lang="en-US" sz="1600" dirty="0" smtClean="0">
                <a:hlinkClick r:id="rId13"/>
              </a:rPr>
              <a:t>/</a:t>
            </a:r>
            <a:endParaRPr lang="en-US" sz="1600" dirty="0" smtClean="0"/>
          </a:p>
          <a:p>
            <a:r>
              <a:rPr lang="en-US" sz="1600" dirty="0" smtClean="0"/>
              <a:t>Volunteer with DHS </a:t>
            </a:r>
            <a:r>
              <a:rPr lang="en-US" sz="1600" dirty="0">
                <a:hlinkClick r:id="rId14"/>
              </a:rPr>
              <a:t>http://</a:t>
            </a:r>
            <a:r>
              <a:rPr lang="en-US" sz="1600" dirty="0" smtClean="0">
                <a:hlinkClick r:id="rId14"/>
              </a:rPr>
              <a:t>www.okdhs.org/aboutus/comm/Pages/faq.aspx</a:t>
            </a:r>
            <a:endParaRPr lang="en-US" sz="1600" dirty="0" smtClean="0"/>
          </a:p>
          <a:p>
            <a:pPr marL="45720" indent="0">
              <a:buNone/>
            </a:pPr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753902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Helpful Websites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332" y="2057400"/>
            <a:ext cx="10956174" cy="4038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hlinkClick r:id="rId2"/>
              </a:rPr>
              <a:t>www.grandfamilies.org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www.acf.hhs.gov/cb/resource/child-welfare-podcast-supporting-kinship-caregivers-part1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www.acf.hhs.gov/cb/resource/child-welfare-podcast-supporting-kinship-caregivers-part2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newfoundva.org/images/stories/documents/TheGrandKinGuide_lowres.pdf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https://www.aecf.org/blog/resources-for-foster-parents/?msclkid=9a8ff74fdf5b14190e00abd457044d29&amp;utm_source=bing&amp;utm_medium=cpc&amp;utm_campaign=Foster%20Care%20Resources&amp;utm_term=foster%20parent%20resource&amp;utm_content=Foster%20Parents</a:t>
            </a:r>
            <a:r>
              <a:rPr lang="en-US" dirty="0" smtClean="0">
                <a:hlinkClick r:id="rId6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/>
              <a:t>https://www.childwelfare.gov/pubPDFs/f_kinshi.pdf#page=2&amp;view=How the child welfare system becomes involved in kinship </a:t>
            </a:r>
            <a:r>
              <a:rPr lang="en-US" dirty="0" smtClean="0"/>
              <a:t>care  </a:t>
            </a:r>
          </a:p>
          <a:p>
            <a:r>
              <a:rPr lang="en-US" dirty="0"/>
              <a:t>https://dl2.pushbulletusercontent.com/uhDY7UgdGYnOod6G7VFkdKnuzE3yALmr/17-InLovingArms-Grandfamilies.pdf</a:t>
            </a:r>
            <a:endParaRPr lang="en-US" dirty="0" smtClean="0"/>
          </a:p>
          <a:p>
            <a:pPr marL="4572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770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Kinship care?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1436" y="2460567"/>
            <a:ext cx="9914435" cy="400673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3200" dirty="0"/>
              <a:t>Kinship care is commonly defined as "the full-time care, nurturing, and protection of a child by relatives, members of their Tribe or clan, godparents, stepparents, or other adults who have a family relationship to a child.”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849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Formal Kinship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Department </a:t>
            </a:r>
            <a:r>
              <a:rPr lang="en-US" dirty="0"/>
              <a:t>of Human Services (DHS) </a:t>
            </a:r>
            <a:r>
              <a:rPr lang="en-US" dirty="0" smtClean="0"/>
              <a:t>has </a:t>
            </a:r>
            <a:r>
              <a:rPr lang="en-US" dirty="0"/>
              <a:t>legal custody of the child(</a:t>
            </a:r>
            <a:r>
              <a:rPr lang="en-US" dirty="0" err="1"/>
              <a:t>ren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Placement is with a relative or with someone who </a:t>
            </a:r>
            <a:r>
              <a:rPr lang="en-US" dirty="0"/>
              <a:t>had a previous relationship with the child or their family, prior to entering into DHS custody, as kinship </a:t>
            </a:r>
            <a:endParaRPr lang="en-US" dirty="0" smtClean="0"/>
          </a:p>
          <a:p>
            <a:r>
              <a:rPr lang="en-US" dirty="0" smtClean="0"/>
              <a:t>Involves </a:t>
            </a:r>
            <a:r>
              <a:rPr lang="en-US" dirty="0"/>
              <a:t>formal assessment of home, training, and approval process </a:t>
            </a:r>
          </a:p>
          <a:p>
            <a:r>
              <a:rPr lang="en-US" dirty="0"/>
              <a:t>Caregivers, once approved, receive monthly payments to assist with the care of the child(</a:t>
            </a:r>
            <a:r>
              <a:rPr lang="en-US" dirty="0" err="1"/>
              <a:t>ren</a:t>
            </a:r>
            <a:r>
              <a:rPr lang="en-US" dirty="0" smtClean="0"/>
              <a:t>)</a:t>
            </a:r>
          </a:p>
          <a:p>
            <a:pPr marL="45720" indent="0">
              <a:buNone/>
            </a:pPr>
            <a:endParaRPr lang="en-US" dirty="0"/>
          </a:p>
          <a:p>
            <a:r>
              <a:rPr lang="en-US" b="1" dirty="0"/>
              <a:t>OUT OF HOME SAFETY PLAN/VOLUNTARY KINSHIP CARE</a:t>
            </a:r>
            <a:endParaRPr lang="en-US" dirty="0"/>
          </a:p>
          <a:p>
            <a:pPr lvl="1"/>
            <a:r>
              <a:rPr lang="en-US" dirty="0"/>
              <a:t>DHS removes child(</a:t>
            </a:r>
            <a:r>
              <a:rPr lang="en-US" dirty="0" err="1"/>
              <a:t>ren</a:t>
            </a:r>
            <a:r>
              <a:rPr lang="en-US" dirty="0"/>
              <a:t>) from parents and places with kinship family, but doesn’t take legal custody</a:t>
            </a:r>
          </a:p>
          <a:p>
            <a:pPr lvl="1"/>
            <a:r>
              <a:rPr lang="en-US" dirty="0"/>
              <a:t>No formal training or stipend is involved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92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Informal Kinship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400" dirty="0" smtClean="0"/>
              <a:t>Private </a:t>
            </a:r>
            <a:r>
              <a:rPr lang="en-US" sz="2400" dirty="0"/>
              <a:t>arrangement between parents and caregivers; parents are still legal guardians of child(</a:t>
            </a:r>
            <a:r>
              <a:rPr lang="en-US" sz="2400" dirty="0" err="1"/>
              <a:t>ren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No approval process or training</a:t>
            </a:r>
          </a:p>
          <a:p>
            <a:pPr lvl="1"/>
            <a:r>
              <a:rPr lang="en-US" sz="2400" dirty="0"/>
              <a:t>May involve legal paperwork giving caregivers authority to consent to medical and educational services for the child(</a:t>
            </a:r>
            <a:r>
              <a:rPr lang="en-US" sz="2400" dirty="0" err="1"/>
              <a:t>ren</a:t>
            </a:r>
            <a:r>
              <a:rPr lang="en-US" sz="2400" dirty="0" smtClean="0"/>
              <a:t>)</a:t>
            </a:r>
          </a:p>
          <a:p>
            <a:pPr lvl="2"/>
            <a:r>
              <a:rPr lang="en-US" sz="2000" dirty="0" smtClean="0"/>
              <a:t>More often there is not any formal paperwork</a:t>
            </a:r>
            <a:endParaRPr lang="en-US" sz="2000" dirty="0"/>
          </a:p>
          <a:p>
            <a:pPr lvl="1"/>
            <a:r>
              <a:rPr lang="en-US" sz="2400" dirty="0"/>
              <a:t>Usually does not provide any payments to assist the </a:t>
            </a:r>
            <a:r>
              <a:rPr lang="en-US" sz="2400" dirty="0" smtClean="0"/>
              <a:t>caregivers</a:t>
            </a:r>
          </a:p>
          <a:p>
            <a:pPr lvl="1"/>
            <a:r>
              <a:rPr lang="en-US" sz="2400" b="1" dirty="0">
                <a:hlinkClick r:id="rId2"/>
              </a:rPr>
              <a:t>https://</a:t>
            </a:r>
            <a:r>
              <a:rPr lang="en-US" sz="2400" b="1" dirty="0" smtClean="0">
                <a:hlinkClick r:id="rId2"/>
              </a:rPr>
              <a:t>www.aarp.org/relationships/friends-family/info-08-2011/grandfamilies-guide-getting-started.html</a:t>
            </a:r>
            <a:endParaRPr lang="en-US" sz="2400" b="1" dirty="0" smtClean="0"/>
          </a:p>
          <a:p>
            <a:pPr lvl="2"/>
            <a:r>
              <a:rPr lang="en-US" sz="2200" b="1" dirty="0" smtClean="0"/>
              <a:t>Provides a checklist of things you will need/people to talk to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20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Kinship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Children are familiar with caregivers and feel loved</a:t>
            </a:r>
          </a:p>
          <a:p>
            <a:pPr lvl="1"/>
            <a:r>
              <a:rPr lang="en-US" dirty="0" smtClean="0"/>
              <a:t>May be less likely to run away</a:t>
            </a:r>
          </a:p>
          <a:p>
            <a:r>
              <a:rPr lang="en-US" dirty="0" smtClean="0"/>
              <a:t>Increased stability – fewer placement changes</a:t>
            </a:r>
          </a:p>
          <a:p>
            <a:r>
              <a:rPr lang="en-US" dirty="0" smtClean="0"/>
              <a:t>Able to stay connected to family and cultural traditions</a:t>
            </a:r>
          </a:p>
          <a:p>
            <a:r>
              <a:rPr lang="en-US" dirty="0" smtClean="0"/>
              <a:t>Likely to have less school disruption which leads to better academic performance</a:t>
            </a:r>
          </a:p>
          <a:p>
            <a:r>
              <a:rPr lang="en-US" dirty="0" smtClean="0"/>
              <a:t>Children shown to have less externalizing problems in kinship care and better emotional health outcomes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432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National and Oklahoma statistics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400"/>
            <a:ext cx="9872871" cy="411895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Nationally: </a:t>
            </a:r>
          </a:p>
          <a:p>
            <a:pPr lvl="1"/>
            <a:r>
              <a:rPr lang="en-US" sz="2400" dirty="0" smtClean="0"/>
              <a:t>About 2.6 million children are being raised in kinship care with no birthparents in the home – about 3.5% of all children in the US  (2017)</a:t>
            </a:r>
          </a:p>
          <a:p>
            <a:pPr lvl="1"/>
            <a:r>
              <a:rPr lang="en-US" sz="2400" dirty="0" smtClean="0"/>
              <a:t>For every child in foster kinship care, there are 20 children in informal kinship care</a:t>
            </a:r>
          </a:p>
          <a:p>
            <a:pPr lvl="1"/>
            <a:r>
              <a:rPr lang="en-US" sz="2400" dirty="0" smtClean="0"/>
              <a:t>Relatives </a:t>
            </a:r>
            <a:r>
              <a:rPr lang="en-US" sz="2400" dirty="0" smtClean="0"/>
              <a:t>are </a:t>
            </a:r>
            <a:r>
              <a:rPr lang="en-US" sz="2400" dirty="0" smtClean="0"/>
              <a:t>caring for about 30% of all children in the foster care system</a:t>
            </a:r>
          </a:p>
          <a:p>
            <a:r>
              <a:rPr lang="en-US" sz="2400" dirty="0" smtClean="0"/>
              <a:t>Oklahoma</a:t>
            </a:r>
            <a:r>
              <a:rPr lang="en-US" sz="2400" dirty="0" smtClean="0"/>
              <a:t>:,</a:t>
            </a:r>
            <a:endParaRPr lang="en-US" sz="2400" dirty="0" smtClean="0"/>
          </a:p>
          <a:p>
            <a:pPr lvl="1"/>
            <a:r>
              <a:rPr lang="en-US" sz="2400" dirty="0" smtClean="0"/>
              <a:t>Statewide: 8,008 children in foster care</a:t>
            </a:r>
            <a:endParaRPr lang="en-US" sz="2400" dirty="0" smtClean="0"/>
          </a:p>
          <a:p>
            <a:pPr lvl="2"/>
            <a:r>
              <a:rPr lang="en-US" sz="2200" dirty="0" smtClean="0"/>
              <a:t>39.6% are children placed in kinship homes (3,161 children) </a:t>
            </a:r>
            <a:endParaRPr lang="en-US" sz="2200" dirty="0" smtClean="0"/>
          </a:p>
          <a:p>
            <a:pPr lvl="2"/>
            <a:r>
              <a:rPr lang="en-US" sz="2200" dirty="0" smtClean="0"/>
              <a:t>1,999 kinship resource homes current open</a:t>
            </a:r>
            <a:endParaRPr lang="en-US" sz="2200" dirty="0" smtClean="0"/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462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How do kinship placements happen?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</a:t>
            </a:r>
          </a:p>
          <a:p>
            <a:pPr lvl="1"/>
            <a:r>
              <a:rPr lang="en-US" dirty="0" smtClean="0"/>
              <a:t>Parents ask others to care for children</a:t>
            </a:r>
          </a:p>
          <a:p>
            <a:pPr lvl="1"/>
            <a:r>
              <a:rPr lang="en-US" dirty="0" smtClean="0"/>
              <a:t>Others step in and take children because parents are unable to provide care</a:t>
            </a:r>
          </a:p>
          <a:p>
            <a:pPr lvl="2"/>
            <a:r>
              <a:rPr lang="en-US" dirty="0" smtClean="0"/>
              <a:t>Job</a:t>
            </a:r>
          </a:p>
          <a:p>
            <a:pPr lvl="2"/>
            <a:r>
              <a:rPr lang="en-US" dirty="0" smtClean="0"/>
              <a:t>Financial</a:t>
            </a:r>
          </a:p>
          <a:p>
            <a:pPr lvl="2"/>
            <a:r>
              <a:rPr lang="en-US" dirty="0" smtClean="0"/>
              <a:t>Health/mental health</a:t>
            </a:r>
          </a:p>
          <a:p>
            <a:pPr lvl="2"/>
            <a:r>
              <a:rPr lang="en-US" dirty="0" smtClean="0"/>
              <a:t>Other</a:t>
            </a:r>
          </a:p>
          <a:p>
            <a:pPr lvl="1"/>
            <a:r>
              <a:rPr lang="en-US" dirty="0" smtClean="0"/>
              <a:t>May involve legal paperwork but usually doesn’t</a:t>
            </a:r>
          </a:p>
          <a:p>
            <a:r>
              <a:rPr lang="en-US" dirty="0" smtClean="0"/>
              <a:t>Formal</a:t>
            </a:r>
          </a:p>
          <a:p>
            <a:pPr lvl="1"/>
            <a:r>
              <a:rPr lang="en-US" dirty="0" smtClean="0"/>
              <a:t>Child placed in DHS custody – DHS will look for a kinship placement first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713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Issues to Consider – Informal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057399"/>
            <a:ext cx="9872871" cy="43267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May happen quickly – no time to prepare</a:t>
            </a:r>
          </a:p>
          <a:p>
            <a:r>
              <a:rPr lang="en-US" dirty="0" smtClean="0"/>
              <a:t>No formal way of getting financial resources</a:t>
            </a:r>
          </a:p>
          <a:p>
            <a:pPr lvl="1"/>
            <a:r>
              <a:rPr lang="en-US" dirty="0" smtClean="0"/>
              <a:t>Less than half of families eligible get SNAP or Medicaid</a:t>
            </a:r>
          </a:p>
          <a:p>
            <a:pPr lvl="1"/>
            <a:r>
              <a:rPr lang="en-US" dirty="0" smtClean="0"/>
              <a:t>Less than 12% get TANF</a:t>
            </a:r>
          </a:p>
          <a:p>
            <a:r>
              <a:rPr lang="en-US" dirty="0"/>
              <a:t>L</a:t>
            </a:r>
            <a:r>
              <a:rPr lang="en-US" dirty="0" smtClean="0"/>
              <a:t>egal documentation needed for medical, mental health, and educational needs</a:t>
            </a:r>
          </a:p>
          <a:p>
            <a:pPr lvl="1"/>
            <a:r>
              <a:rPr lang="en-US" dirty="0" smtClean="0"/>
              <a:t>Medical insurance for the child(</a:t>
            </a:r>
            <a:r>
              <a:rPr lang="en-US" dirty="0" err="1" smtClean="0"/>
              <a:t>ren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“Equipment” needed (e.g., car seats, cribs, beds, etc.)</a:t>
            </a:r>
          </a:p>
          <a:p>
            <a:r>
              <a:rPr lang="en-US" dirty="0" smtClean="0"/>
              <a:t>Child Care (if caregivers work)</a:t>
            </a:r>
          </a:p>
          <a:p>
            <a:pPr lvl="1"/>
            <a:r>
              <a:rPr lang="en-US" dirty="0" smtClean="0"/>
              <a:t>Only 17% get assistance with child care</a:t>
            </a:r>
          </a:p>
          <a:p>
            <a:r>
              <a:rPr lang="en-US" dirty="0"/>
              <a:t>Because they are not “in the system,” children may not receive the care that they need to deal with the trauma they </a:t>
            </a:r>
            <a:r>
              <a:rPr lang="en-US" dirty="0" smtClean="0"/>
              <a:t>experienced</a:t>
            </a:r>
          </a:p>
          <a:p>
            <a:r>
              <a:rPr lang="en-US" dirty="0"/>
              <a:t>Emotional toll</a:t>
            </a:r>
          </a:p>
          <a:p>
            <a:pPr lvl="1"/>
            <a:r>
              <a:rPr lang="en-US" dirty="0"/>
              <a:t>Family dynamics</a:t>
            </a:r>
          </a:p>
          <a:p>
            <a:pPr lvl="1"/>
            <a:r>
              <a:rPr lang="en-US" dirty="0" smtClean="0"/>
              <a:t>Guilt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7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Issues to Consider – Formal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95796"/>
            <a:ext cx="9872871" cy="487957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May have little to no notice before child is placed</a:t>
            </a:r>
          </a:p>
          <a:p>
            <a:pPr lvl="1"/>
            <a:r>
              <a:rPr lang="en-US" dirty="0" smtClean="0"/>
              <a:t>No time to prepare self or home</a:t>
            </a:r>
          </a:p>
          <a:p>
            <a:pPr lvl="1"/>
            <a:r>
              <a:rPr lang="en-US" dirty="0" smtClean="0"/>
              <a:t>Need special supplies or equipment </a:t>
            </a:r>
          </a:p>
          <a:p>
            <a:r>
              <a:rPr lang="en-US" dirty="0" smtClean="0"/>
              <a:t>Training and approval requirements</a:t>
            </a:r>
          </a:p>
          <a:p>
            <a:pPr lvl="1"/>
            <a:r>
              <a:rPr lang="en-US" dirty="0" smtClean="0"/>
              <a:t>27 hours of classes </a:t>
            </a:r>
          </a:p>
          <a:p>
            <a:pPr lvl="1"/>
            <a:r>
              <a:rPr lang="en-US" dirty="0" smtClean="0"/>
              <a:t>Home study</a:t>
            </a:r>
          </a:p>
          <a:p>
            <a:pPr lvl="1"/>
            <a:r>
              <a:rPr lang="en-US" dirty="0" smtClean="0"/>
              <a:t>Background checks and physicals</a:t>
            </a:r>
          </a:p>
          <a:p>
            <a:pPr lvl="1"/>
            <a:r>
              <a:rPr lang="en-US" dirty="0" smtClean="0"/>
              <a:t>Already have children placed – no child care when having to do all of this</a:t>
            </a:r>
          </a:p>
          <a:p>
            <a:r>
              <a:rPr lang="en-US" dirty="0" smtClean="0"/>
              <a:t>Meetings and communication with DHS</a:t>
            </a:r>
          </a:p>
          <a:p>
            <a:r>
              <a:rPr lang="en-US" dirty="0" smtClean="0"/>
              <a:t>Child Care</a:t>
            </a:r>
          </a:p>
          <a:p>
            <a:r>
              <a:rPr lang="en-US" dirty="0" smtClean="0"/>
              <a:t>Emotional toll</a:t>
            </a:r>
          </a:p>
          <a:p>
            <a:pPr lvl="1"/>
            <a:r>
              <a:rPr lang="en-US" dirty="0" smtClean="0"/>
              <a:t>Family dynamics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uilt</a:t>
            </a:r>
          </a:p>
          <a:p>
            <a:r>
              <a:rPr lang="en-US" dirty="0" smtClean="0"/>
              <a:t>Can’t just leave the children with anyone – they have to be approved by DHS</a:t>
            </a:r>
          </a:p>
          <a:p>
            <a:r>
              <a:rPr lang="en-US" dirty="0" smtClean="0"/>
              <a:t>There are limits on the ways you can discipline children</a:t>
            </a:r>
          </a:p>
          <a:p>
            <a:pPr lvl="1"/>
            <a:r>
              <a:rPr lang="en-US" dirty="0" smtClean="0"/>
              <a:t>Stressful to understand and keep up with DHS rules and regulations </a:t>
            </a:r>
          </a:p>
        </p:txBody>
      </p:sp>
    </p:spTree>
    <p:extLst>
      <p:ext uri="{BB962C8B-B14F-4D97-AF65-F5344CB8AC3E}">
        <p14:creationId xmlns:p14="http://schemas.microsoft.com/office/powerpoint/2010/main" val="1925006408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592</TotalTime>
  <Words>1503</Words>
  <Application>Microsoft Office PowerPoint</Application>
  <PresentationFormat>Widescreen</PresentationFormat>
  <Paragraphs>182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Calibri</vt:lpstr>
      <vt:lpstr>Corbel</vt:lpstr>
      <vt:lpstr>Basis</vt:lpstr>
      <vt:lpstr>Supporting kinship caregivers  </vt:lpstr>
      <vt:lpstr>What is Kinship care?</vt:lpstr>
      <vt:lpstr>Formal Kinship Care</vt:lpstr>
      <vt:lpstr>Informal Kinship Care</vt:lpstr>
      <vt:lpstr>Benefits of Kinship Care</vt:lpstr>
      <vt:lpstr>National and Oklahoma statistics </vt:lpstr>
      <vt:lpstr>How do kinship placements happen?</vt:lpstr>
      <vt:lpstr>Issues to Consider – Informal</vt:lpstr>
      <vt:lpstr>Issues to Consider – Formal</vt:lpstr>
      <vt:lpstr>Hearing from Kinship Caregivers</vt:lpstr>
      <vt:lpstr>Children who Experienced Trauma</vt:lpstr>
      <vt:lpstr>Trauma Informed Care</vt:lpstr>
      <vt:lpstr>Legal Considerations</vt:lpstr>
      <vt:lpstr>Custody Options</vt:lpstr>
      <vt:lpstr>The Importance of Self Care</vt:lpstr>
      <vt:lpstr>How can we help?</vt:lpstr>
      <vt:lpstr>Resources available</vt:lpstr>
      <vt:lpstr>Helpful Websites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kinship caregivers</dc:title>
  <dc:creator>Hecht, Debra B. (HSC)</dc:creator>
  <cp:lastModifiedBy>Melissa Morgan</cp:lastModifiedBy>
  <cp:revision>55</cp:revision>
  <cp:lastPrinted>2019-03-29T19:01:42Z</cp:lastPrinted>
  <dcterms:created xsi:type="dcterms:W3CDTF">2019-03-26T19:06:28Z</dcterms:created>
  <dcterms:modified xsi:type="dcterms:W3CDTF">2019-04-01T23:04:32Z</dcterms:modified>
</cp:coreProperties>
</file>